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2"/>
  </p:notesMasterIdLst>
  <p:sldIdLst>
    <p:sldId id="259" r:id="rId2"/>
    <p:sldId id="258" r:id="rId3"/>
    <p:sldId id="257" r:id="rId4"/>
    <p:sldId id="261" r:id="rId5"/>
    <p:sldId id="273" r:id="rId6"/>
    <p:sldId id="262" r:id="rId7"/>
    <p:sldId id="265" r:id="rId8"/>
    <p:sldId id="274" r:id="rId9"/>
    <p:sldId id="269" r:id="rId10"/>
    <p:sldId id="263" r:id="rId11"/>
    <p:sldId id="276" r:id="rId12"/>
    <p:sldId id="277" r:id="rId13"/>
    <p:sldId id="278" r:id="rId14"/>
    <p:sldId id="279" r:id="rId15"/>
    <p:sldId id="291" r:id="rId16"/>
    <p:sldId id="280" r:id="rId17"/>
    <p:sldId id="281" r:id="rId18"/>
    <p:sldId id="282" r:id="rId19"/>
    <p:sldId id="286" r:id="rId20"/>
    <p:sldId id="292" r:id="rId21"/>
    <p:sldId id="287" r:id="rId22"/>
    <p:sldId id="290" r:id="rId23"/>
    <p:sldId id="288" r:id="rId24"/>
    <p:sldId id="289" r:id="rId25"/>
    <p:sldId id="293" r:id="rId26"/>
    <p:sldId id="294" r:id="rId27"/>
    <p:sldId id="295" r:id="rId28"/>
    <p:sldId id="297" r:id="rId29"/>
    <p:sldId id="296" r:id="rId30"/>
    <p:sldId id="260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E2947A-5971-4D93-944C-4681FC053F9B}" type="datetimeFigureOut">
              <a:rPr lang="en-IN" smtClean="0"/>
              <a:t>29-04-2021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FC89C-2F7C-4944-9A2C-7797D3CAAF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3896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29-04-2021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D0129B-E5C3-4CDF-8D64-AD122501E7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58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29-04-2021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9B6E98-B679-447C-A00F-FC4E445D2E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61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29-04-2021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8573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29-04-2021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12F793-4DE5-4360-B30E-FFC382C31C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89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29-04-2021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9EE431-00FF-4984-8AF7-BF712BA18A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4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29-04-2021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5B4342-B93D-4299-A431-B5BDCD9B5F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18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29-04-2021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B7161B-D8BF-40A0-8341-FCBBC5A1E3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367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29-04-2021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A343F0-78AA-4FF9-8282-BFD71E12B2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10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29-04-2021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561B2-3545-40E0-AAEC-687FCBC536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682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29-04-2021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37CB18-D0B3-4B1C-B9EF-C6088CE64C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14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34D3-FA35-45F1-B10C-79798732C000}" type="datetimeFigureOut">
              <a:rPr lang="en-IN" smtClean="0"/>
              <a:t>29-04-2021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1BBBC0-B046-4F9A-BC56-A7C5133B70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232" y="6184984"/>
            <a:ext cx="3225397" cy="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66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7E34D3-FA35-45F1-B10C-79798732C000}" type="datetimeFigureOut">
              <a:rPr lang="en-IN" smtClean="0"/>
              <a:t>29-04-2021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30BA9-6E52-4D9E-9D14-565A334996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8843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matplotlib.org/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 descr="A group of people posing for the camera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 t="15378" r="-3" b="15373"/>
          <a:stretch/>
        </p:blipFill>
        <p:spPr>
          <a:xfrm>
            <a:off x="3649323" y="5"/>
            <a:ext cx="4609359" cy="2426373"/>
          </a:xfrm>
          <a:custGeom>
            <a:avLst/>
            <a:gdLst/>
            <a:ahLst/>
            <a:cxnLst/>
            <a:rect l="l" t="t" r="r" b="b"/>
            <a:pathLst>
              <a:path w="4609359" h="2130473" extrusionOk="0">
                <a:moveTo>
                  <a:pt x="986689" y="0"/>
                </a:moveTo>
                <a:lnTo>
                  <a:pt x="4609359" y="0"/>
                </a:lnTo>
                <a:lnTo>
                  <a:pt x="3622670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2" name="Google Shape;92;p13" descr="A large sign above the front of a building&#10;&#10;Description generated with very high confidence"/>
          <p:cNvPicPr preferRelativeResize="0"/>
          <p:nvPr/>
        </p:nvPicPr>
        <p:blipFill rotWithShape="1">
          <a:blip r:embed="rId4">
            <a:alphaModFix/>
          </a:blip>
          <a:srcRect t="35118" r="2" b="17274"/>
          <a:stretch/>
        </p:blipFill>
        <p:spPr>
          <a:xfrm>
            <a:off x="20" y="-6954"/>
            <a:ext cx="4475120" cy="2426373"/>
          </a:xfrm>
          <a:custGeom>
            <a:avLst/>
            <a:gdLst/>
            <a:ahLst/>
            <a:cxnLst/>
            <a:rect l="l" t="t" r="r" b="b"/>
            <a:pathLst>
              <a:path w="4475140" h="2130473" extrusionOk="0">
                <a:moveTo>
                  <a:pt x="0" y="0"/>
                </a:moveTo>
                <a:lnTo>
                  <a:pt x="1074821" y="0"/>
                </a:lnTo>
                <a:lnTo>
                  <a:pt x="1074821" y="239"/>
                </a:lnTo>
                <a:lnTo>
                  <a:pt x="4475140" y="239"/>
                </a:lnTo>
                <a:lnTo>
                  <a:pt x="3488563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3" name="Google Shape;93;p13" descr="A group of people sitting at a table&#10;&#10;Description generated with very high confidence"/>
          <p:cNvPicPr preferRelativeResize="0"/>
          <p:nvPr/>
        </p:nvPicPr>
        <p:blipFill rotWithShape="1">
          <a:blip r:embed="rId5">
            <a:alphaModFix/>
          </a:blip>
          <a:srcRect t="30138" r="3" b="10194"/>
          <a:stretch/>
        </p:blipFill>
        <p:spPr>
          <a:xfrm>
            <a:off x="7431343" y="3"/>
            <a:ext cx="4760659" cy="2426373"/>
          </a:xfrm>
          <a:custGeom>
            <a:avLst/>
            <a:gdLst/>
            <a:ahLst/>
            <a:cxnLst/>
            <a:rect l="l" t="t" r="r" b="b"/>
            <a:pathLst>
              <a:path w="4760659" h="2130473" extrusionOk="0">
                <a:moveTo>
                  <a:pt x="986689" y="0"/>
                </a:moveTo>
                <a:lnTo>
                  <a:pt x="4760659" y="0"/>
                </a:lnTo>
                <a:lnTo>
                  <a:pt x="4760659" y="2130473"/>
                </a:lnTo>
                <a:lnTo>
                  <a:pt x="0" y="2130473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4" name="Google Shape;94;p13" descr="A group of people looking at the camera&#10;&#10;Description generated with very high confidence"/>
          <p:cNvPicPr preferRelativeResize="0"/>
          <p:nvPr/>
        </p:nvPicPr>
        <p:blipFill rotWithShape="1">
          <a:blip r:embed="rId6">
            <a:alphaModFix/>
          </a:blip>
          <a:srcRect r="1" b="27199"/>
          <a:stretch/>
        </p:blipFill>
        <p:spPr>
          <a:xfrm>
            <a:off x="7716860" y="4438582"/>
            <a:ext cx="4475140" cy="2419419"/>
          </a:xfrm>
          <a:custGeom>
            <a:avLst/>
            <a:gdLst/>
            <a:ahLst/>
            <a:cxnLst/>
            <a:rect l="l" t="t" r="r" b="b"/>
            <a:pathLst>
              <a:path w="4475140" h="2174680" extrusionOk="0">
                <a:moveTo>
                  <a:pt x="1006941" y="0"/>
                </a:moveTo>
                <a:lnTo>
                  <a:pt x="4475140" y="0"/>
                </a:lnTo>
                <a:lnTo>
                  <a:pt x="4475140" y="2174680"/>
                </a:lnTo>
                <a:lnTo>
                  <a:pt x="3400319" y="2174680"/>
                </a:lnTo>
                <a:lnTo>
                  <a:pt x="3400319" y="2174202"/>
                </a:lnTo>
                <a:lnTo>
                  <a:pt x="0" y="2174202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5" name="Google Shape;95;p13" descr="A group of people standing in a room&#10;&#10;Description generated with very high confidence"/>
          <p:cNvPicPr preferRelativeResize="0"/>
          <p:nvPr/>
        </p:nvPicPr>
        <p:blipFill rotWithShape="1">
          <a:blip r:embed="rId7">
            <a:alphaModFix/>
          </a:blip>
          <a:srcRect r="-1" b="27961"/>
          <a:stretch/>
        </p:blipFill>
        <p:spPr>
          <a:xfrm>
            <a:off x="4039737" y="4438047"/>
            <a:ext cx="4523640" cy="2419953"/>
          </a:xfrm>
          <a:custGeom>
            <a:avLst/>
            <a:gdLst/>
            <a:ahLst/>
            <a:cxnLst/>
            <a:rect l="l" t="t" r="r" b="b"/>
            <a:pathLst>
              <a:path w="4523640" h="2175160" extrusionOk="0">
                <a:moveTo>
                  <a:pt x="0" y="0"/>
                </a:moveTo>
                <a:lnTo>
                  <a:pt x="4523640" y="0"/>
                </a:lnTo>
                <a:lnTo>
                  <a:pt x="3516256" y="2175160"/>
                </a:lnTo>
                <a:lnTo>
                  <a:pt x="0" y="2175160"/>
                </a:lnTo>
                <a:lnTo>
                  <a:pt x="0" y="2174920"/>
                </a:lnTo>
                <a:lnTo>
                  <a:pt x="14159" y="2174920"/>
                </a:lnTo>
                <a:lnTo>
                  <a:pt x="1021100" y="718"/>
                </a:lnTo>
                <a:lnTo>
                  <a:pt x="0" y="718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6" name="Google Shape;96;p13" descr="A group of people sitting at a table&#10;&#10;Description generated with very high confidence"/>
          <p:cNvPicPr preferRelativeResize="0"/>
          <p:nvPr/>
        </p:nvPicPr>
        <p:blipFill rotWithShape="1">
          <a:blip r:embed="rId8">
            <a:alphaModFix/>
          </a:blip>
          <a:srcRect t="33084" b="530"/>
          <a:stretch/>
        </p:blipFill>
        <p:spPr>
          <a:xfrm>
            <a:off x="-2" y="4445002"/>
            <a:ext cx="4908824" cy="2419953"/>
          </a:xfrm>
          <a:custGeom>
            <a:avLst/>
            <a:gdLst/>
            <a:ahLst/>
            <a:cxnLst/>
            <a:rect l="l" t="t" r="r" b="b"/>
            <a:pathLst>
              <a:path w="4908824" h="2175160" extrusionOk="0">
                <a:moveTo>
                  <a:pt x="0" y="0"/>
                </a:moveTo>
                <a:lnTo>
                  <a:pt x="4908824" y="0"/>
                </a:lnTo>
                <a:lnTo>
                  <a:pt x="3901440" y="2175160"/>
                </a:lnTo>
                <a:lnTo>
                  <a:pt x="0" y="217516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701" y="2433331"/>
            <a:ext cx="12107697" cy="1997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9DB88F-D620-47A4-BE5A-250543965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861" y="1180786"/>
            <a:ext cx="10050278" cy="44964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4F6D3D-0097-4470-9E06-5720BB1C9B8B}"/>
              </a:ext>
            </a:extLst>
          </p:cNvPr>
          <p:cNvSpPr txBox="1"/>
          <p:nvPr/>
        </p:nvSpPr>
        <p:spPr>
          <a:xfrm>
            <a:off x="1245704" y="397565"/>
            <a:ext cx="652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Import the Data SET:</a:t>
            </a:r>
          </a:p>
        </p:txBody>
      </p:sp>
    </p:spTree>
    <p:extLst>
      <p:ext uri="{BB962C8B-B14F-4D97-AF65-F5344CB8AC3E}">
        <p14:creationId xmlns:p14="http://schemas.microsoft.com/office/powerpoint/2010/main" val="1920325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11D5DB-6E7F-4E4B-8DCE-BBC7840D6469}"/>
              </a:ext>
            </a:extLst>
          </p:cNvPr>
          <p:cNvSpPr txBox="1"/>
          <p:nvPr/>
        </p:nvSpPr>
        <p:spPr>
          <a:xfrm>
            <a:off x="1364974" y="404191"/>
            <a:ext cx="4187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iv) Data Visualization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33C2BA-1F2B-4C00-8784-C32669C51DB0}"/>
              </a:ext>
            </a:extLst>
          </p:cNvPr>
          <p:cNvSpPr txBox="1"/>
          <p:nvPr/>
        </p:nvSpPr>
        <p:spPr>
          <a:xfrm>
            <a:off x="1497496" y="1020417"/>
            <a:ext cx="6056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Data visualization is the discipline of trying to understand data by placing it in a visual context so that patterns, trends and correlations that might not otherwise be detected can be exposed.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F88D7-6E13-424E-AF85-6E8004B53A1B}"/>
              </a:ext>
            </a:extLst>
          </p:cNvPr>
          <p:cNvSpPr txBox="1"/>
          <p:nvPr/>
        </p:nvSpPr>
        <p:spPr>
          <a:xfrm flipH="1">
            <a:off x="1497496" y="2944484"/>
            <a:ext cx="6407425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Libraries Used</a:t>
            </a:r>
            <a:r>
              <a:rPr lang="en-IN" dirty="0"/>
              <a:t>:</a:t>
            </a:r>
          </a:p>
          <a:p>
            <a:pPr algn="l"/>
            <a:r>
              <a:rPr lang="en-IN" dirty="0"/>
              <a:t> - </a:t>
            </a:r>
            <a:r>
              <a:rPr lang="en-IN" b="1" dirty="0" err="1"/>
              <a:t>Matplot</a:t>
            </a:r>
            <a:r>
              <a:rPr lang="en-US" b="1" i="0" u="sng" dirty="0">
                <a:solidFill>
                  <a:srgbClr val="292929"/>
                </a:solidFill>
                <a:effectLst/>
                <a:latin typeface="charter"/>
                <a:hlinkClick r:id="rId2"/>
              </a:rPr>
              <a:t>:</a:t>
            </a: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  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Matplotlib is specifically good for creating basic graphs like line charts, bar charts, histograms and many more  </a:t>
            </a:r>
          </a:p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- </a:t>
            </a:r>
            <a:r>
              <a:rPr lang="en-US" b="1" i="0" dirty="0">
                <a:solidFill>
                  <a:srgbClr val="292929"/>
                </a:solidFill>
                <a:effectLst/>
                <a:latin typeface="charter"/>
              </a:rPr>
              <a:t>Seaborn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:</a:t>
            </a:r>
            <a:r>
              <a:rPr lang="en-US" b="0" i="0" dirty="0">
                <a:solidFill>
                  <a:srgbClr val="444444"/>
                </a:solidFill>
                <a:effectLst/>
                <a:latin typeface="Roboto"/>
              </a:rPr>
              <a:t> </a:t>
            </a:r>
            <a:r>
              <a:rPr lang="en-US" sz="1600" i="0" dirty="0">
                <a:solidFill>
                  <a:srgbClr val="444444"/>
                </a:solidFill>
                <a:effectLst/>
                <a:latin typeface="Roboto"/>
              </a:rPr>
              <a:t>Seaborn is a Python data visualization library based on </a:t>
            </a:r>
            <a:r>
              <a:rPr lang="en-US" sz="1600" i="0" u="none" strike="noStrike" dirty="0">
                <a:effectLst/>
                <a:latin typeface="Roboto"/>
              </a:rPr>
              <a:t>matplotlib</a:t>
            </a:r>
            <a:r>
              <a:rPr lang="en-US" sz="1600" i="0" dirty="0">
                <a:solidFill>
                  <a:srgbClr val="444444"/>
                </a:solidFill>
                <a:effectLst/>
                <a:latin typeface="Roboto"/>
              </a:rPr>
              <a:t>. It provides a high-level interface for drawing attractive and informative statistical graphics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967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DE29C-ACB6-4F7A-ACB0-0658D74B0918}"/>
              </a:ext>
            </a:extLst>
          </p:cNvPr>
          <p:cNvSpPr txBox="1"/>
          <p:nvPr/>
        </p:nvSpPr>
        <p:spPr>
          <a:xfrm>
            <a:off x="1338470" y="549003"/>
            <a:ext cx="4757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Uni-variate-</a:t>
            </a:r>
            <a:r>
              <a:rPr lang="en-IN" dirty="0"/>
              <a:t> </a:t>
            </a:r>
            <a:r>
              <a:rPr lang="en-IN" sz="2400" dirty="0"/>
              <a:t>Analysis</a:t>
            </a:r>
            <a:r>
              <a:rPr lang="en-IN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F36C25-A2FE-4B97-912D-9B64C03B0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92" y="1148990"/>
            <a:ext cx="5792008" cy="32865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36FC52-0A39-4468-8DE1-1FB52C430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595" y="1010668"/>
            <a:ext cx="6176405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131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2FB4C9-F795-4FC4-8E6A-E1B15C00C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77" y="1650921"/>
            <a:ext cx="6230219" cy="31055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DB1DF2-6111-44EC-8B3D-4CB9DD171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765" y="1612815"/>
            <a:ext cx="6134956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2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D8FADB-B90C-4B8A-91A9-DCBC64F17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256"/>
            <a:ext cx="7382905" cy="32675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576487-B66E-40B8-AFD1-B34CA956A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905" y="285256"/>
            <a:ext cx="4557304" cy="460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60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3EE3DD-C032-4210-AB65-7F12C78CB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8878"/>
            <a:ext cx="6375400" cy="48975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00F592-D1DE-429E-A297-B91DC7066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88878"/>
            <a:ext cx="6096000" cy="489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70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F158489-751D-4C1F-8815-5CE7BDE81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54000"/>
            <a:ext cx="11404600" cy="566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6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65A82D-5FC8-404D-830B-BBBC1E47B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51" y="1166191"/>
            <a:ext cx="4839375" cy="53480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E1FB32-89AE-4058-ABCC-8C79B87F1CFC}"/>
              </a:ext>
            </a:extLst>
          </p:cNvPr>
          <p:cNvSpPr txBox="1"/>
          <p:nvPr/>
        </p:nvSpPr>
        <p:spPr>
          <a:xfrm>
            <a:off x="967409" y="543339"/>
            <a:ext cx="5565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Bi-Variate Analysis: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B05F3E-6122-45F9-BA60-B3A25C42C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971" y="774171"/>
            <a:ext cx="4529620" cy="534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139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9F920B-B0E6-41F9-93AA-B81175C57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12" y="1258956"/>
            <a:ext cx="5139454" cy="351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48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10048D-DB45-4C45-A0B0-E5BE9E926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74" y="728870"/>
            <a:ext cx="6071026" cy="46019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8E6C72-A3C0-40ED-B3F5-FB0BC2742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781" y="1230955"/>
            <a:ext cx="6230219" cy="32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156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CC75-9420-47CB-84DD-90A2CE0953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Project on Web-Scraping and EDA</a:t>
            </a:r>
            <a:endParaRPr lang="en-IN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6E1871-C1C0-448F-8955-DFD153D30E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81836" y="3928056"/>
            <a:ext cx="7886163" cy="1329744"/>
          </a:xfrm>
        </p:spPr>
        <p:txBody>
          <a:bodyPr/>
          <a:lstStyle/>
          <a:p>
            <a:r>
              <a:rPr lang="en-US" dirty="0"/>
              <a:t>On IMDB Top 1000 high Rated Movies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82421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BDBC4A-7E26-4BD6-BA60-2AEBEEACB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2" y="364897"/>
            <a:ext cx="6134956" cy="52104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898101-E94A-4E63-A68C-369ED2704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4897"/>
            <a:ext cx="6134956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126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9A1B87-AE88-4CC3-9052-19DD17BF1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610"/>
            <a:ext cx="5620107" cy="518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14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B24BF2-539D-4F8A-8B3D-DD29C4B68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269" y="841535"/>
            <a:ext cx="5542731" cy="46019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A74A97-7342-4119-8EDF-010AC6E31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47" y="415609"/>
            <a:ext cx="6491822" cy="449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02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6042F4-21B8-4883-8FE6-FB0B22E2C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96" y="768626"/>
            <a:ext cx="4445153" cy="3887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835098-3C82-420B-8098-4A324E98B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57" y="768627"/>
            <a:ext cx="5279004" cy="498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478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49113A-AB7F-4120-8982-36C18D04A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7" y="1549400"/>
            <a:ext cx="6000954" cy="45232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F1E8DA-5851-4BD8-8E41-14A7708639BB}"/>
              </a:ext>
            </a:extLst>
          </p:cNvPr>
          <p:cNvSpPr txBox="1"/>
          <p:nvPr/>
        </p:nvSpPr>
        <p:spPr>
          <a:xfrm>
            <a:off x="887896" y="689113"/>
            <a:ext cx="4991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Multi –Variate Analysis</a:t>
            </a:r>
            <a:r>
              <a:rPr lang="en-IN" dirty="0"/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D5BA16-1D18-4699-9BD8-5E0B5FD1C2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700" y="439413"/>
            <a:ext cx="6311902" cy="55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717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49E088-0098-4885-93AF-7AD9D7719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8" y="225033"/>
            <a:ext cx="6477904" cy="56205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EA375A-9271-4BD9-8B6F-B5AF6FA03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052" y="225033"/>
            <a:ext cx="5572573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9923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737AF6-E0AC-4A5F-8810-560CFAD9E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085"/>
            <a:ext cx="6106377" cy="5582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FCC95B-867D-42A8-B238-CEAB57844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377" y="117085"/>
            <a:ext cx="6077798" cy="4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968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855B0B-6CC3-4010-A46E-3A29EEFB1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" y="136133"/>
            <a:ext cx="5861978" cy="56110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0944E1-8F13-4CAF-A425-C9529D399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201" y="240923"/>
            <a:ext cx="6439799" cy="55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6101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741EE-9287-41D2-9A1E-20162DE8B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14" y="76200"/>
            <a:ext cx="10611486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168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37B889-AA3A-41A2-9E22-0BC4C4D119B4}"/>
              </a:ext>
            </a:extLst>
          </p:cNvPr>
          <p:cNvSpPr txBox="1"/>
          <p:nvPr/>
        </p:nvSpPr>
        <p:spPr>
          <a:xfrm>
            <a:off x="1295400" y="609600"/>
            <a:ext cx="3340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CONCLUSION: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AC24EC-E4A8-4B9A-8907-A153C572D21A}"/>
              </a:ext>
            </a:extLst>
          </p:cNvPr>
          <p:cNvSpPr txBox="1"/>
          <p:nvPr/>
        </p:nvSpPr>
        <p:spPr>
          <a:xfrm>
            <a:off x="1460500" y="1270000"/>
            <a:ext cx="736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Based on this analysis we can predict which movie will make good money in the box office.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367940-C062-4C0C-9317-8974F7B43B36}"/>
              </a:ext>
            </a:extLst>
          </p:cNvPr>
          <p:cNvSpPr txBox="1"/>
          <p:nvPr/>
        </p:nvSpPr>
        <p:spPr>
          <a:xfrm>
            <a:off x="1600200" y="2057400"/>
            <a:ext cx="8801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dirty="0"/>
              <a:t>Genre:  If the Genre of  movie is action , adventure or </a:t>
            </a:r>
            <a:r>
              <a:rPr lang="en-IN" dirty="0" err="1"/>
              <a:t>scifi</a:t>
            </a:r>
            <a:r>
              <a:rPr lang="en-IN" dirty="0"/>
              <a:t> . 	Then it have high chances of to make good money in box office.</a:t>
            </a:r>
          </a:p>
          <a:p>
            <a:pPr marL="342900" indent="-342900">
              <a:buAutoNum type="arabicPeriod"/>
            </a:pPr>
            <a:r>
              <a:rPr lang="en-IN" dirty="0"/>
              <a:t> Director: If the top Directors like Abrams will direct the movie .then it also have good chances .</a:t>
            </a:r>
          </a:p>
          <a:p>
            <a:pPr marL="342900" indent="-342900">
              <a:buAutoNum type="arabicPeriod"/>
            </a:pPr>
            <a:r>
              <a:rPr lang="en-IN" dirty="0"/>
              <a:t>Cast: It also plays main role for the box office.</a:t>
            </a:r>
          </a:p>
          <a:p>
            <a:pPr marL="342900" indent="-342900">
              <a:buAutoNum type="arabicPeriod"/>
            </a:pP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09CE5-F785-4DD7-880D-07645E681220}"/>
              </a:ext>
            </a:extLst>
          </p:cNvPr>
          <p:cNvSpPr txBox="1"/>
          <p:nvPr/>
        </p:nvSpPr>
        <p:spPr>
          <a:xfrm>
            <a:off x="1778000" y="4102100"/>
            <a:ext cx="767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Also one more thing that I want to add is that based on this analysis we can make a recommendation  system.</a:t>
            </a:r>
          </a:p>
          <a:p>
            <a:r>
              <a:rPr lang="en-IN" dirty="0"/>
              <a:t>   If the user is watching some particular movie we can recommend user the movies of the same genre and cast  and director </a:t>
            </a:r>
          </a:p>
        </p:txBody>
      </p:sp>
    </p:spTree>
    <p:extLst>
      <p:ext uri="{BB962C8B-B14F-4D97-AF65-F5344CB8AC3E}">
        <p14:creationId xmlns:p14="http://schemas.microsoft.com/office/powerpoint/2010/main" val="2676246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2;p2">
            <a:extLst>
              <a:ext uri="{FF2B5EF4-FFF2-40B4-BE49-F238E27FC236}">
                <a16:creationId xmlns:a16="http://schemas.microsoft.com/office/drawing/2014/main" id="{717B5CEA-3236-4F3B-910D-3C353EEDF02F}"/>
              </a:ext>
            </a:extLst>
          </p:cNvPr>
          <p:cNvSpPr txBox="1"/>
          <p:nvPr/>
        </p:nvSpPr>
        <p:spPr>
          <a:xfrm>
            <a:off x="565680" y="321665"/>
            <a:ext cx="6099463" cy="495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2"/>
                </a:solidFill>
                <a:latin typeface="Lato Black"/>
                <a:ea typeface="Lato Black"/>
                <a:cs typeface="Lato Black"/>
                <a:sym typeface="Lato Black"/>
              </a:rPr>
              <a:t>About me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B902AE-9A28-433C-B8C5-CEDB74BEC7F8}"/>
              </a:ext>
            </a:extLst>
          </p:cNvPr>
          <p:cNvSpPr txBox="1"/>
          <p:nvPr/>
        </p:nvSpPr>
        <p:spPr>
          <a:xfrm>
            <a:off x="938122" y="1258957"/>
            <a:ext cx="11454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N" dirty="0"/>
              <a:t>Myself My name is Mysar Ahmad Bhat . I am pursuing  </a:t>
            </a:r>
            <a:r>
              <a:rPr lang="en-IN" dirty="0" err="1"/>
              <a:t>b.tech</a:t>
            </a:r>
            <a:r>
              <a:rPr lang="en-IN" dirty="0"/>
              <a:t> in (</a:t>
            </a:r>
            <a:r>
              <a:rPr lang="en-IN" dirty="0" err="1"/>
              <a:t>cse</a:t>
            </a:r>
            <a:r>
              <a:rPr lang="en-IN" dirty="0"/>
              <a:t>) From PTU.</a:t>
            </a:r>
          </a:p>
          <a:p>
            <a:pPr marL="285750" indent="-285750"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IN" dirty="0"/>
              <a:t> I am a Fresher I have no experience . I am just learning the new things.</a:t>
            </a:r>
          </a:p>
          <a:p>
            <a:pPr marL="285750" indent="-285750"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IN" dirty="0"/>
              <a:t>The reason I choose data science because it is in the great demand . It hailed as the sexiest job of  21</a:t>
            </a:r>
            <a:r>
              <a:rPr lang="en-IN" baseline="30000" dirty="0"/>
              <a:t>st</a:t>
            </a:r>
            <a:r>
              <a:rPr lang="en-IN" dirty="0"/>
              <a:t> century.</a:t>
            </a:r>
          </a:p>
          <a:p>
            <a:pPr marL="285750" indent="-285750"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IN" dirty="0"/>
              <a:t> The main thing that I love about </a:t>
            </a:r>
            <a:r>
              <a:rPr lang="en-IN" dirty="0" err="1"/>
              <a:t>Innomatics</a:t>
            </a:r>
            <a:r>
              <a:rPr lang="en-IN" dirty="0"/>
              <a:t> is the Friendly behaviour towards the students.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142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6518" y="1850751"/>
            <a:ext cx="4465643" cy="283431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/>
        </p:nvSpPr>
        <p:spPr>
          <a:xfrm>
            <a:off x="1244600" y="2997202"/>
            <a:ext cx="366183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4400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032FEE-B78A-40DB-B04F-B23A0D51923C}"/>
              </a:ext>
            </a:extLst>
          </p:cNvPr>
          <p:cNvSpPr txBox="1"/>
          <p:nvPr/>
        </p:nvSpPr>
        <p:spPr>
          <a:xfrm>
            <a:off x="768627" y="980661"/>
            <a:ext cx="131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/>
              <a:t>Agenda</a:t>
            </a:r>
            <a:endParaRPr lang="en-IN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E0660D-4F02-4F83-80CB-AB4B41DAFBD7}"/>
              </a:ext>
            </a:extLst>
          </p:cNvPr>
          <p:cNvSpPr txBox="1"/>
          <p:nvPr/>
        </p:nvSpPr>
        <p:spPr>
          <a:xfrm>
            <a:off x="768626" y="1921565"/>
            <a:ext cx="23526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Choose the Website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web scraping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EDA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dirty="0"/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3415964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CB6DEA-B35E-4792-9903-497F3A40DA1E}"/>
              </a:ext>
            </a:extLst>
          </p:cNvPr>
          <p:cNvSpPr txBox="1"/>
          <p:nvPr/>
        </p:nvSpPr>
        <p:spPr>
          <a:xfrm>
            <a:off x="1630016" y="823364"/>
            <a:ext cx="2650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err="1"/>
              <a:t>i</a:t>
            </a:r>
            <a:r>
              <a:rPr lang="en-IN" sz="2400" dirty="0"/>
              <a:t>) ABOUT WEBSITE</a:t>
            </a:r>
            <a:r>
              <a:rPr lang="en-IN" dirty="0"/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5700FC-46C3-40EF-B17E-39D29DDCFA1D}"/>
              </a:ext>
            </a:extLst>
          </p:cNvPr>
          <p:cNvSpPr txBox="1"/>
          <p:nvPr/>
        </p:nvSpPr>
        <p:spPr>
          <a:xfrm>
            <a:off x="1630017" y="1722782"/>
            <a:ext cx="6811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IMDB – Internet Movie Database. Is a website which provides us  information about  millions of Films and Television programs as well as their cast and crew.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7E00CD-D775-45FB-8EF2-B66997C7E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96" y="3083865"/>
            <a:ext cx="9077739" cy="313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942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4B1B85-991D-449D-A465-E29D430EE351}"/>
              </a:ext>
            </a:extLst>
          </p:cNvPr>
          <p:cNvSpPr txBox="1"/>
          <p:nvPr/>
        </p:nvSpPr>
        <p:spPr>
          <a:xfrm>
            <a:off x="530087" y="355650"/>
            <a:ext cx="353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ii) What is web scraping?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D70ABC-E2F7-4B76-81BB-4D197EB67790}"/>
              </a:ext>
            </a:extLst>
          </p:cNvPr>
          <p:cNvSpPr txBox="1"/>
          <p:nvPr/>
        </p:nvSpPr>
        <p:spPr>
          <a:xfrm>
            <a:off x="251791" y="918722"/>
            <a:ext cx="11370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web scraping is a technique to extract large amount of data from websites whereby the data is extracted and save to a local file in your computer or a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It focuses on transformation of unstructured data on the web , into structured data that can be stored and </a:t>
            </a:r>
            <a:r>
              <a:rPr lang="en-IN" dirty="0" err="1"/>
              <a:t>analyzed</a:t>
            </a:r>
            <a:r>
              <a:rPr lang="en-IN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89E0DF-DA37-4EAB-807D-02C1FBB58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09" y="2054087"/>
            <a:ext cx="11582400" cy="41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33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C211180-3865-4C1C-9619-CF5D6D7A4608}"/>
              </a:ext>
            </a:extLst>
          </p:cNvPr>
          <p:cNvSpPr txBox="1"/>
          <p:nvPr/>
        </p:nvSpPr>
        <p:spPr>
          <a:xfrm>
            <a:off x="1033670" y="5164029"/>
            <a:ext cx="4585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D105EB-04BD-4AE3-98B3-F3A7CE9CC991}"/>
              </a:ext>
            </a:extLst>
          </p:cNvPr>
          <p:cNvSpPr txBox="1"/>
          <p:nvPr/>
        </p:nvSpPr>
        <p:spPr>
          <a:xfrm>
            <a:off x="516835" y="543339"/>
            <a:ext cx="4063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Use </a:t>
            </a:r>
            <a:r>
              <a:rPr lang="en-IN" sz="2400" b="1" dirty="0" err="1"/>
              <a:t>BeautifulSoup</a:t>
            </a:r>
            <a:r>
              <a:rPr lang="en-IN" sz="2400" b="1" dirty="0"/>
              <a:t> for parsing: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661362-549C-4689-9128-D00FE7F1004D}"/>
              </a:ext>
            </a:extLst>
          </p:cNvPr>
          <p:cNvSpPr txBox="1"/>
          <p:nvPr/>
        </p:nvSpPr>
        <p:spPr>
          <a:xfrm>
            <a:off x="516835" y="1005004"/>
            <a:ext cx="108509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Beautiful Soup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is a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Python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library for getting data out of HTML, XML, and other markup languages.</a:t>
            </a: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Say you've found some webpages that display data relevant to your research, such as date or address </a:t>
            </a: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information, but that do not provide any way of downloading the data directly.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D1F6AA-652C-443F-8014-F76361F59259}"/>
              </a:ext>
            </a:extLst>
          </p:cNvPr>
          <p:cNvSpPr txBox="1"/>
          <p:nvPr/>
        </p:nvSpPr>
        <p:spPr>
          <a:xfrm>
            <a:off x="516835" y="1928334"/>
            <a:ext cx="2851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Provide simple method to-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Navigate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select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60FA93-B5BD-4BF0-821F-D0C47905020C}"/>
              </a:ext>
            </a:extLst>
          </p:cNvPr>
          <p:cNvSpPr txBox="1"/>
          <p:nvPr/>
        </p:nvSpPr>
        <p:spPr>
          <a:xfrm>
            <a:off x="516835" y="3128664"/>
            <a:ext cx="1577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Requests: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328B1D-8798-4518-8BC1-1D46A009775C}"/>
              </a:ext>
            </a:extLst>
          </p:cNvPr>
          <p:cNvSpPr txBox="1"/>
          <p:nvPr/>
        </p:nvSpPr>
        <p:spPr>
          <a:xfrm>
            <a:off x="516835" y="3590330"/>
            <a:ext cx="10982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requests module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allows you to send HTTP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requests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using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Python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HTTP 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request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returns a Response Object with all the response data (content, encoding, status,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etc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)</a:t>
            </a:r>
            <a:endParaRPr lang="en-IN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50E9B2-0CCB-4174-B940-B8B6CF35DDC5}"/>
              </a:ext>
            </a:extLst>
          </p:cNvPr>
          <p:cNvSpPr txBox="1"/>
          <p:nvPr/>
        </p:nvSpPr>
        <p:spPr>
          <a:xfrm>
            <a:off x="516835" y="4254814"/>
            <a:ext cx="1317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Regex:</a:t>
            </a:r>
            <a:endParaRPr lang="en-IN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A5404E-790A-49FC-819C-4673BF8FD07A}"/>
              </a:ext>
            </a:extLst>
          </p:cNvPr>
          <p:cNvSpPr txBox="1"/>
          <p:nvPr/>
        </p:nvSpPr>
        <p:spPr>
          <a:xfrm>
            <a:off x="516835" y="4840863"/>
            <a:ext cx="959457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Regex or Regular Expression, is a sequence of characters that forms a search pattern.</a:t>
            </a:r>
          </a:p>
          <a:p>
            <a:pPr algn="l"/>
            <a:r>
              <a:rPr lang="en-US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Regex can be used to check if a string contains the specified search pattern.</a:t>
            </a:r>
          </a:p>
          <a:p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181A7B-51AE-4319-81CF-B79B9EDA1CB6}"/>
              </a:ext>
            </a:extLst>
          </p:cNvPr>
          <p:cNvSpPr txBox="1"/>
          <p:nvPr/>
        </p:nvSpPr>
        <p:spPr>
          <a:xfrm>
            <a:off x="516835" y="278297"/>
            <a:ext cx="2930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Packages and tools:</a:t>
            </a:r>
          </a:p>
        </p:txBody>
      </p:sp>
    </p:spTree>
    <p:extLst>
      <p:ext uri="{BB962C8B-B14F-4D97-AF65-F5344CB8AC3E}">
        <p14:creationId xmlns:p14="http://schemas.microsoft.com/office/powerpoint/2010/main" val="761288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5A8EA2-9814-4301-8376-914CEA739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88" y="450574"/>
            <a:ext cx="7765773" cy="34190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56AC45-7005-4F27-A5D1-F6A56A758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57" y="5065580"/>
            <a:ext cx="9669224" cy="9145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D8CC03-0E78-4051-8001-948AEC2621A3}"/>
              </a:ext>
            </a:extLst>
          </p:cNvPr>
          <p:cNvSpPr txBox="1"/>
          <p:nvPr/>
        </p:nvSpPr>
        <p:spPr>
          <a:xfrm>
            <a:off x="834888" y="4611757"/>
            <a:ext cx="822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After Completing web-scrapping . </a:t>
            </a:r>
          </a:p>
        </p:txBody>
      </p:sp>
    </p:spTree>
    <p:extLst>
      <p:ext uri="{BB962C8B-B14F-4D97-AF65-F5344CB8AC3E}">
        <p14:creationId xmlns:p14="http://schemas.microsoft.com/office/powerpoint/2010/main" val="2469756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0EF708-7C73-4B8C-B926-F061E27F155E}"/>
              </a:ext>
            </a:extLst>
          </p:cNvPr>
          <p:cNvSpPr txBox="1"/>
          <p:nvPr/>
        </p:nvSpPr>
        <p:spPr>
          <a:xfrm>
            <a:off x="808383" y="477078"/>
            <a:ext cx="4731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iii) EDA(Exploratory Data Analysis):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AF44D7-7503-4D4F-B979-05398E6E183D}"/>
              </a:ext>
            </a:extLst>
          </p:cNvPr>
          <p:cNvSpPr txBox="1"/>
          <p:nvPr/>
        </p:nvSpPr>
        <p:spPr>
          <a:xfrm>
            <a:off x="808383" y="938744"/>
            <a:ext cx="11383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also known as Data Exploration, is a step in the Data Analysis Process, where a number of techniques are used to better understand the dataset being used.</a:t>
            </a:r>
            <a:endParaRPr lang="en-US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127936-904B-4C82-95D9-7D4504CBACF3}"/>
              </a:ext>
            </a:extLst>
          </p:cNvPr>
          <p:cNvSpPr txBox="1"/>
          <p:nvPr/>
        </p:nvSpPr>
        <p:spPr>
          <a:xfrm>
            <a:off x="1416676" y="2923504"/>
            <a:ext cx="723792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  <a:defRPr/>
            </a:pPr>
            <a:r>
              <a:rPr lang="en-IN" sz="2000" b="0" i="0" dirty="0">
                <a:solidFill>
                  <a:srgbClr val="292929"/>
                </a:solidFill>
                <a:effectLst/>
                <a:latin typeface="sohne"/>
              </a:rPr>
              <a:t>Understanding Your Variables</a:t>
            </a:r>
          </a:p>
          <a:p>
            <a:pPr marL="342900" indent="-342900">
              <a:buAutoNum type="arabicPeriod"/>
              <a:defRPr/>
            </a:pPr>
            <a:r>
              <a:rPr lang="en-IN" sz="2000" b="0" i="0" dirty="0">
                <a:solidFill>
                  <a:srgbClr val="292929"/>
                </a:solidFill>
                <a:effectLst/>
                <a:latin typeface="sohne"/>
              </a:rPr>
              <a:t>Cleaning your dataset</a:t>
            </a:r>
          </a:p>
          <a:p>
            <a:pPr>
              <a:defRPr/>
            </a:pPr>
            <a:r>
              <a:rPr lang="en-IN" b="0" i="0" dirty="0">
                <a:solidFill>
                  <a:srgbClr val="292929"/>
                </a:solidFill>
                <a:effectLst/>
                <a:latin typeface="sohne"/>
              </a:rPr>
              <a:t>        </a:t>
            </a:r>
            <a:r>
              <a:rPr lang="en-IN" sz="2000" b="0" i="0" dirty="0">
                <a:solidFill>
                  <a:srgbClr val="292929"/>
                </a:solidFill>
                <a:effectLst/>
                <a:latin typeface="sohne"/>
              </a:rPr>
              <a:t> </a:t>
            </a:r>
            <a:r>
              <a:rPr lang="en-IN" sz="2000" b="0" i="0" dirty="0" err="1">
                <a:solidFill>
                  <a:srgbClr val="292929"/>
                </a:solidFill>
                <a:effectLst/>
                <a:latin typeface="sohne"/>
              </a:rPr>
              <a:t>i</a:t>
            </a:r>
            <a:r>
              <a:rPr lang="en-IN" sz="2000" dirty="0">
                <a:solidFill>
                  <a:srgbClr val="292929"/>
                </a:solidFill>
                <a:latin typeface="sohne"/>
              </a:rPr>
              <a:t>) </a:t>
            </a:r>
            <a:r>
              <a:rPr lang="en-IN" sz="2000" b="0" i="0" dirty="0">
                <a:solidFill>
                  <a:srgbClr val="292929"/>
                </a:solidFill>
                <a:effectLst/>
                <a:latin typeface="sohne"/>
              </a:rPr>
              <a:t> </a:t>
            </a:r>
            <a:r>
              <a:rPr lang="en-IN" b="1" i="0" dirty="0">
                <a:solidFill>
                  <a:srgbClr val="292929"/>
                </a:solidFill>
                <a:effectLst/>
                <a:latin typeface="charter"/>
              </a:rPr>
              <a:t>Removing Redundant variables</a:t>
            </a:r>
          </a:p>
          <a:p>
            <a:pPr>
              <a:defRPr/>
            </a:pPr>
            <a:r>
              <a:rPr lang="en-IN" b="1" dirty="0">
                <a:solidFill>
                  <a:srgbClr val="292929"/>
                </a:solidFill>
                <a:latin typeface="charter"/>
              </a:rPr>
              <a:t>         ii) </a:t>
            </a:r>
            <a:r>
              <a:rPr lang="en-IN" b="1" i="0" dirty="0">
                <a:solidFill>
                  <a:srgbClr val="292929"/>
                </a:solidFill>
                <a:effectLst/>
                <a:latin typeface="charter"/>
              </a:rPr>
              <a:t>Variable Selection</a:t>
            </a:r>
            <a:endParaRPr lang="en-IN" b="0" i="0" dirty="0">
              <a:solidFill>
                <a:srgbClr val="292929"/>
              </a:solidFill>
              <a:effectLst/>
              <a:latin typeface="sohne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         </a:t>
            </a:r>
            <a:r>
              <a:rPr lang="en-US" sz="2000" dirty="0"/>
              <a:t>iii) </a:t>
            </a:r>
            <a:r>
              <a:rPr lang="en-IN" b="1" i="0" dirty="0">
                <a:solidFill>
                  <a:srgbClr val="292929"/>
                </a:solidFill>
                <a:effectLst/>
                <a:latin typeface="charter"/>
              </a:rPr>
              <a:t>Removing Outliers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IN" b="1" dirty="0">
                <a:solidFill>
                  <a:srgbClr val="292929"/>
                </a:solidFill>
                <a:latin typeface="charter"/>
              </a:rPr>
              <a:t>         iv) impute missing values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IN" b="1" dirty="0">
                <a:solidFill>
                  <a:srgbClr val="292929"/>
                </a:solidFill>
                <a:latin typeface="charter"/>
              </a:rPr>
              <a:t>3</a:t>
            </a:r>
            <a:r>
              <a:rPr lang="en-IN" dirty="0">
                <a:solidFill>
                  <a:srgbClr val="292929"/>
                </a:solidFill>
                <a:latin typeface="charter"/>
              </a:rPr>
              <a:t>. </a:t>
            </a:r>
            <a:r>
              <a:rPr lang="en-IN" sz="2000" dirty="0">
                <a:solidFill>
                  <a:srgbClr val="292929"/>
                </a:solidFill>
                <a:latin typeface="charter"/>
              </a:rPr>
              <a:t>Analysis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IN" sz="2000" dirty="0">
                <a:solidFill>
                  <a:srgbClr val="292929"/>
                </a:solidFill>
                <a:latin typeface="charter"/>
              </a:rPr>
              <a:t>         </a:t>
            </a:r>
            <a:r>
              <a:rPr lang="en-IN" b="1" dirty="0" err="1">
                <a:solidFill>
                  <a:srgbClr val="292929"/>
                </a:solidFill>
                <a:latin typeface="charter"/>
              </a:rPr>
              <a:t>i</a:t>
            </a:r>
            <a:r>
              <a:rPr lang="en-IN" b="1" dirty="0">
                <a:solidFill>
                  <a:srgbClr val="292929"/>
                </a:solidFill>
                <a:latin typeface="charter"/>
              </a:rPr>
              <a:t>) univariate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IN" b="1" dirty="0">
                <a:solidFill>
                  <a:srgbClr val="292929"/>
                </a:solidFill>
                <a:latin typeface="charter"/>
              </a:rPr>
              <a:t>         ii) bi-variate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IN" b="1" dirty="0">
                <a:solidFill>
                  <a:srgbClr val="292929"/>
                </a:solidFill>
                <a:latin typeface="charter"/>
              </a:rPr>
              <a:t>         iii) Multi-variate</a:t>
            </a:r>
            <a:endParaRPr lang="en-IN" sz="1600" dirty="0">
              <a:solidFill>
                <a:srgbClr val="292929"/>
              </a:solidFill>
              <a:latin typeface="charter"/>
            </a:endParaRP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42200F-A358-4F1E-AA28-3E47C748BED1}"/>
              </a:ext>
            </a:extLst>
          </p:cNvPr>
          <p:cNvSpPr txBox="1"/>
          <p:nvPr/>
        </p:nvSpPr>
        <p:spPr>
          <a:xfrm>
            <a:off x="1416676" y="2382592"/>
            <a:ext cx="338714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Steps in EDA</a:t>
            </a:r>
            <a:r>
              <a:rPr lang="en-IN" sz="1800" b="1" dirty="0"/>
              <a:t>: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1370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1136</TotalTime>
  <Words>657</Words>
  <Application>Microsoft Office PowerPoint</Application>
  <PresentationFormat>Widescreen</PresentationFormat>
  <Paragraphs>63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3" baseType="lpstr">
      <vt:lpstr>arial</vt:lpstr>
      <vt:lpstr>arial</vt:lpstr>
      <vt:lpstr>Calibri</vt:lpstr>
      <vt:lpstr>Calibri Light</vt:lpstr>
      <vt:lpstr>charter</vt:lpstr>
      <vt:lpstr>Lato Black</vt:lpstr>
      <vt:lpstr>Libre Baskerville</vt:lpstr>
      <vt:lpstr>Noto Sans Symbols</vt:lpstr>
      <vt:lpstr>Roboto</vt:lpstr>
      <vt:lpstr>sohne</vt:lpstr>
      <vt:lpstr>Verdana</vt:lpstr>
      <vt:lpstr>Wingdings</vt:lpstr>
      <vt:lpstr>Office Theme</vt:lpstr>
      <vt:lpstr>PowerPoint Presentation</vt:lpstr>
      <vt:lpstr>Project on Web-Scraping and EDA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Raghu Ram Aduri</dc:creator>
  <cp:lastModifiedBy>bhatmysar19@gmail.com</cp:lastModifiedBy>
  <cp:revision>72</cp:revision>
  <dcterms:created xsi:type="dcterms:W3CDTF">2021-02-16T05:19:01Z</dcterms:created>
  <dcterms:modified xsi:type="dcterms:W3CDTF">2021-04-29T03:15:01Z</dcterms:modified>
</cp:coreProperties>
</file>